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9" r:id="rId12"/>
    <p:sldId id="270" r:id="rId13"/>
    <p:sldId id="265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6137-9E25-4659-AA29-ED15084F6EAC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1D41-A3AC-4C7D-9E3F-348BA46AA1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6137-9E25-4659-AA29-ED15084F6EAC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1D41-A3AC-4C7D-9E3F-348BA46AA1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6137-9E25-4659-AA29-ED15084F6EAC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1D41-A3AC-4C7D-9E3F-348BA46AA1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6137-9E25-4659-AA29-ED15084F6EAC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1D41-A3AC-4C7D-9E3F-348BA46AA1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6137-9E25-4659-AA29-ED15084F6EAC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1D41-A3AC-4C7D-9E3F-348BA46AA1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6137-9E25-4659-AA29-ED15084F6EAC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1D41-A3AC-4C7D-9E3F-348BA46AA1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6137-9E25-4659-AA29-ED15084F6EAC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1D41-A3AC-4C7D-9E3F-348BA46AA1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6137-9E25-4659-AA29-ED15084F6EAC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1D41-A3AC-4C7D-9E3F-348BA46AA1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6137-9E25-4659-AA29-ED15084F6EAC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1D41-A3AC-4C7D-9E3F-348BA46AA1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6137-9E25-4659-AA29-ED15084F6EAC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1D41-A3AC-4C7D-9E3F-348BA46AA1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6137-9E25-4659-AA29-ED15084F6EAC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1D41-A3AC-4C7D-9E3F-348BA46AA1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A6137-9E25-4659-AA29-ED15084F6EAC}" type="datetimeFigureOut">
              <a:rPr lang="ru-RU" smtClean="0"/>
              <a:pPr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91D41-A3AC-4C7D-9E3F-348BA46AA1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5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8" descr="4347c9a3cc2cd18ae948f9e5a9a0e1b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072197" y="3357562"/>
            <a:ext cx="2111763" cy="135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User\Desktop\356001-adm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965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332656"/>
            <a:ext cx="7310616" cy="3306098"/>
          </a:xfrm>
        </p:spPr>
        <p:txBody>
          <a:bodyPr>
            <a:normAutofit/>
          </a:bodyPr>
          <a:lstStyle/>
          <a:p>
            <a:r>
              <a:rPr lang="ru-RU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Экологическая тропа </a:t>
            </a:r>
            <a:b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детском саду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661248"/>
            <a:ext cx="6643734" cy="2063722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ru-RU" sz="6000" b="1" dirty="0" smtClean="0">
                <a:solidFill>
                  <a:schemeClr val="tx1"/>
                </a:solidFill>
              </a:rPr>
              <a:t>Выполнили: </a:t>
            </a:r>
            <a:br>
              <a:rPr lang="ru-RU" sz="6000" b="1" dirty="0" smtClean="0">
                <a:solidFill>
                  <a:schemeClr val="tx1"/>
                </a:solidFill>
              </a:rPr>
            </a:br>
            <a:r>
              <a:rPr lang="ru-RU" sz="6000" b="1" dirty="0" smtClean="0">
                <a:solidFill>
                  <a:schemeClr val="tx1"/>
                </a:solidFill>
              </a:rPr>
              <a:t>Короткова С.В. </a:t>
            </a:r>
            <a:r>
              <a:rPr lang="ru-RU" sz="6000" b="1" dirty="0" err="1" smtClean="0">
                <a:solidFill>
                  <a:schemeClr val="tx1"/>
                </a:solidFill>
              </a:rPr>
              <a:t>Чебунина</a:t>
            </a:r>
            <a:r>
              <a:rPr lang="ru-RU" sz="6000" b="1" dirty="0" smtClean="0">
                <a:solidFill>
                  <a:schemeClr val="tx1"/>
                </a:solidFill>
              </a:rPr>
              <a:t> Т.В. </a:t>
            </a:r>
            <a:r>
              <a:rPr lang="ru-RU" sz="8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МБДОУ №74</a:t>
            </a:r>
            <a:endParaRPr lang="ru-RU" sz="8800" b="1" dirty="0">
              <a:solidFill>
                <a:schemeClr val="tx1"/>
              </a:solidFill>
            </a:endParaRPr>
          </a:p>
          <a:p>
            <a:pPr algn="l"/>
            <a:r>
              <a:rPr lang="ru-RU" sz="8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8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800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siz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2" descr="C:\Users\User\Desktop\s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0904"/>
            <a:ext cx="9144000" cy="688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8" descr="4347c9a3cc2cd18ae948f9e5a9a0e1b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16282">
            <a:off x="6230295" y="1880006"/>
            <a:ext cx="2155825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71546"/>
            <a:ext cx="8643998" cy="578645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- экологические беседы; 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- наблюдения в природе;  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- экскурсии в природу; 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- целевые прогулки;                                                                                                                              - экологические конкурсы;                                                                                                    - уроки доброты;                                                                                                                          - трудовой десант; - тематические недели и дни;                                                                                          - ведение «Панорамы добрых дел»;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-ведение календарей природы;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- чтение художественной литературы;                                                                                                   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- экологические выставки и экспозиции;                                  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- экологические праздники;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- экологические игры /</a:t>
            </a:r>
            <a:r>
              <a:rPr lang="ru-RU" sz="2000" b="1" dirty="0" err="1" smtClean="0">
                <a:solidFill>
                  <a:schemeClr val="tx1"/>
                </a:solidFill>
              </a:rPr>
              <a:t>дидакт-кие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</a:rPr>
              <a:t>сорев-ые</a:t>
            </a:r>
            <a:r>
              <a:rPr lang="ru-RU" sz="2000" b="1" dirty="0" smtClean="0">
                <a:solidFill>
                  <a:schemeClr val="tx1"/>
                </a:solidFill>
              </a:rPr>
              <a:t>; игры-путешествия /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- экологические сказки;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- инсценировки, театрализации;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- путешествие по экологической тропе.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8572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Формы и методы работы с детьми на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               экологической тропе: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esiz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2" descr="C:\Users\User\Desktop\s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8" descr="4347c9a3cc2cd18ae948f9e5a9a0e1b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26222">
            <a:off x="6352491" y="4311964"/>
            <a:ext cx="1873832" cy="108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214422"/>
            <a:ext cx="8715436" cy="5643578"/>
          </a:xfrm>
        </p:spPr>
        <p:txBody>
          <a:bodyPr>
            <a:noAutofit/>
          </a:bodyPr>
          <a:lstStyle/>
          <a:p>
            <a:pPr algn="l">
              <a:buFontTx/>
              <a:buChar char="-"/>
            </a:pP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субботники по облагораживанию территории дет.сада;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- участие в конкурсах, рисунках;                                                                              - изготовление поделок; 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- участие в совместных экологических развлечениях, досугах, праздниках;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- фотовыставки;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- изготовление книжек-малышек (сочиняем экологические сказки);                                                                                                                          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-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выпуск экологической газеты;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- анкетирование;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- проектная </a:t>
            </a:r>
            <a:r>
              <a:rPr lang="ru-RU" sz="2400" b="1" dirty="0" err="1" smtClean="0">
                <a:solidFill>
                  <a:schemeClr val="tx1"/>
                </a:solidFill>
              </a:rPr>
              <a:t>дея-ть</a:t>
            </a:r>
            <a:r>
              <a:rPr lang="ru-RU" sz="2400" b="1" dirty="0" smtClean="0">
                <a:solidFill>
                  <a:schemeClr val="tx1"/>
                </a:solidFill>
              </a:rPr>
              <a:t>;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+mn-lt"/>
              </a:rPr>
              <a:t>Индивидуальная работа. 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- консультации.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- беседы - размышления.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7173" y="548680"/>
            <a:ext cx="9358346" cy="100013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Формы и методы работы с родителями на экологической тропе: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                    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siz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C:\Users\User\Desktop\s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977"/>
            <a:ext cx="9144000" cy="688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8" descr="4347c9a3cc2cd18ae948f9e5a9a0e1b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09438">
            <a:off x="5711246" y="671299"/>
            <a:ext cx="1674441" cy="96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"/>
            <a:ext cx="8501122" cy="1142983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Объекты экологической тропы: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071546"/>
            <a:ext cx="8572560" cy="557216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-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«Тополь» </a:t>
            </a:r>
            <a:r>
              <a:rPr lang="ru-RU" b="1" dirty="0" smtClean="0">
                <a:solidFill>
                  <a:schemeClr val="tx1"/>
                </a:solidFill>
                <a:latin typeface="+mn-lt"/>
              </a:rPr>
              <a:t>(знакомство с тополем)</a:t>
            </a:r>
            <a:br>
              <a:rPr lang="ru-RU" b="1" dirty="0" smtClean="0">
                <a:solidFill>
                  <a:schemeClr val="tx1"/>
                </a:solidFill>
                <a:latin typeface="+mn-lt"/>
              </a:rPr>
            </a:br>
            <a:r>
              <a:rPr lang="ru-RU" b="1" dirty="0" smtClean="0">
                <a:solidFill>
                  <a:schemeClr val="tx1"/>
                </a:solidFill>
                <a:latin typeface="+mn-lt"/>
              </a:rPr>
              <a:t>                                                                                                                                      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- «Маленькая ель» </a:t>
            </a:r>
            <a:r>
              <a:rPr lang="ru-RU" b="1" dirty="0" smtClean="0">
                <a:solidFill>
                  <a:schemeClr val="tx1"/>
                </a:solidFill>
                <a:latin typeface="+mn-lt"/>
              </a:rPr>
              <a:t>(рассматривание строение ствола, иголок, сравнение с березой, тополем; наблюдение за елью в разные времена года)  </a:t>
            </a:r>
            <a:br>
              <a:rPr lang="ru-RU" b="1" dirty="0" smtClean="0">
                <a:solidFill>
                  <a:schemeClr val="tx1"/>
                </a:solidFill>
                <a:latin typeface="+mn-lt"/>
              </a:rPr>
            </a:br>
            <a:r>
              <a:rPr lang="ru-RU" b="1" dirty="0" smtClean="0">
                <a:solidFill>
                  <a:schemeClr val="tx1"/>
                </a:solidFill>
                <a:latin typeface="+mn-lt"/>
              </a:rPr>
              <a:t>                                                                                                                                                 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- Летняя лаборатория (песочница</a:t>
            </a:r>
            <a:r>
              <a:rPr lang="ru-RU" b="1" dirty="0" smtClean="0">
                <a:solidFill>
                  <a:schemeClr val="tx1"/>
                </a:solidFill>
                <a:latin typeface="+mn-lt"/>
              </a:rPr>
              <a:t>) (элементарные опыты, игры с водой, песком)  </a:t>
            </a:r>
            <a:br>
              <a:rPr lang="ru-RU" b="1" dirty="0" smtClean="0">
                <a:solidFill>
                  <a:schemeClr val="tx1"/>
                </a:solidFill>
                <a:latin typeface="+mn-lt"/>
              </a:rPr>
            </a:br>
            <a:r>
              <a:rPr lang="ru-RU" b="1" dirty="0" smtClean="0">
                <a:solidFill>
                  <a:schemeClr val="tx1"/>
                </a:solidFill>
                <a:latin typeface="+mn-lt"/>
              </a:rPr>
              <a:t>                                                                                                                                       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- «Скворечник» </a:t>
            </a:r>
            <a:r>
              <a:rPr lang="ru-RU" b="1" dirty="0" smtClean="0">
                <a:solidFill>
                  <a:schemeClr val="tx1"/>
                </a:solidFill>
                <a:latin typeface="+mn-lt"/>
              </a:rPr>
              <a:t>(наблюдение за птицами, домики для птиц – скворечники)   </a:t>
            </a:r>
            <a:br>
              <a:rPr lang="ru-RU" b="1" dirty="0" smtClean="0">
                <a:solidFill>
                  <a:schemeClr val="tx1"/>
                </a:solidFill>
                <a:latin typeface="+mn-lt"/>
              </a:rPr>
            </a:br>
            <a:r>
              <a:rPr lang="ru-RU" b="1" dirty="0" smtClean="0">
                <a:solidFill>
                  <a:schemeClr val="tx1"/>
                </a:solidFill>
                <a:latin typeface="+mn-lt"/>
              </a:rPr>
              <a:t>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- Цветник – «разноцветный уголок» </a:t>
            </a:r>
            <a:r>
              <a:rPr lang="ru-RU" b="1" dirty="0" smtClean="0">
                <a:solidFill>
                  <a:schemeClr val="tx1"/>
                </a:solidFill>
                <a:latin typeface="+mn-lt"/>
              </a:rPr>
              <a:t>(дети имеют возможность наблюдать за ростом разных цветов, за появлением семян, сравнивать их) </a:t>
            </a:r>
            <a:br>
              <a:rPr lang="ru-RU" b="1" dirty="0" smtClean="0">
                <a:solidFill>
                  <a:schemeClr val="tx1"/>
                </a:solidFill>
                <a:latin typeface="+mn-lt"/>
              </a:rPr>
            </a:br>
            <a:r>
              <a:rPr lang="ru-RU" b="1" dirty="0" smtClean="0">
                <a:solidFill>
                  <a:schemeClr val="tx1"/>
                </a:solidFill>
                <a:latin typeface="+mn-lt"/>
              </a:rPr>
              <a:t>- «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Птичья столовая» </a:t>
            </a:r>
            <a:r>
              <a:rPr lang="ru-RU" b="1" dirty="0" smtClean="0">
                <a:solidFill>
                  <a:schemeClr val="tx1"/>
                </a:solidFill>
                <a:latin typeface="+mn-lt"/>
              </a:rPr>
              <a:t>(наблюдение за птицами, поилка для птиц, кормушка)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siz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C:\Users\User\Desktop\s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904"/>
            <a:ext cx="9144000" cy="688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8" descr="4347c9a3cc2cd18ae948f9e5a9a0e1b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09438">
            <a:off x="6252942" y="5893575"/>
            <a:ext cx="1674441" cy="96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"/>
            <a:ext cx="8929718" cy="2643181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- </a:t>
            </a:r>
            <a:r>
              <a:rPr lang="ru-RU" sz="2400" b="1" dirty="0"/>
              <a:t>Чудо - пень» (здесь можно показать детям возможность создания условий второй жизни старых вещей, разглядывать пни с помощью луп)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- </a:t>
            </a:r>
            <a:r>
              <a:rPr lang="ru-RU" sz="2400" b="1" dirty="0"/>
              <a:t>«Грибная аллея» (знакомство со «съедобными грибами», «ядовитыми грибами»; воспитывать интерес к грибам, бережное отношение к ним)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- </a:t>
            </a:r>
            <a:r>
              <a:rPr lang="ru-RU" sz="2400" b="1" dirty="0"/>
              <a:t>«Белая берёза» (знакомство с березой) </a:t>
            </a:r>
            <a:br>
              <a:rPr lang="ru-RU" sz="2400" b="1" dirty="0"/>
            </a:br>
            <a:r>
              <a:rPr lang="ru-RU" sz="2400" b="1" dirty="0" smtClean="0"/>
              <a:t>- </a:t>
            </a:r>
            <a:r>
              <a:rPr lang="ru-RU" sz="2400" b="1" dirty="0"/>
              <a:t>«Черёмуха красавица»</a:t>
            </a:r>
            <a:r>
              <a:rPr lang="ru-RU" sz="2400" b="1" dirty="0" smtClean="0"/>
              <a:t> </a:t>
            </a:r>
            <a:r>
              <a:rPr lang="ru-RU" sz="2400" b="1" dirty="0"/>
              <a:t>(знакомство с черемухой)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429000"/>
            <a:ext cx="8715436" cy="22098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- «Жужжащий и ползающий мир» (луг)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(объект для наблюдения – насекомые)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- «Муравейник» (объект наблюдения – муравьи)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- «Рябинки» (знакомство с рябиной) 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- «Во саду ли, в огороде» (дети приучаются к труду, исследованиям на огороде, формируют представления о разнообразии растений, их особенностях)</a:t>
            </a:r>
            <a:br>
              <a:rPr lang="ru-RU" sz="2400" b="1" dirty="0" smtClean="0">
                <a:solidFill>
                  <a:schemeClr val="tx1"/>
                </a:solidFill>
                <a:latin typeface="+mn-lt"/>
              </a:rPr>
            </a:b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i_001-e15301301429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77"/>
            <a:ext cx="9143999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28498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81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im2-tub-ru.yandex.net/i?id=f0b0cb8a8ea692292d5f15eaf82fb7f8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5000692" y="4714884"/>
            <a:ext cx="2286016" cy="1707654"/>
          </a:xfrm>
          <a:prstGeom prst="rect">
            <a:avLst/>
          </a:prstGeom>
          <a:noFill/>
        </p:spPr>
      </p:pic>
      <p:pic>
        <p:nvPicPr>
          <p:cNvPr id="2050" name="Picture 2" descr="C:\Users\User\Desktop\s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904"/>
            <a:ext cx="9144000" cy="688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214554"/>
            <a:ext cx="9572692" cy="3929066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● Развитие экологической воспитанности,</a:t>
            </a:r>
          </a:p>
          <a:p>
            <a:pPr algn="l"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бережного отношения к природе у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дошк-ов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●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наблюдательности, познавательной </a:t>
            </a:r>
          </a:p>
          <a:p>
            <a:pPr algn="l">
              <a:defRPr/>
            </a:pP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активности при работе на экологической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тропе</a:t>
            </a:r>
          </a:p>
          <a:p>
            <a:pPr algn="l">
              <a:defRPr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● Воспитание трудолюбия.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ru-RU" sz="3000" b="1" dirty="0">
                <a:solidFill>
                  <a:schemeClr val="bg1"/>
                </a:solidFill>
                <a:latin typeface="AnastasiaScript" pitchFamily="2" charset="0"/>
              </a:rPr>
              <a:t> 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Рисунок 8" descr="4347c9a3cc2cd18ae948f9e5a9a0e1b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285860"/>
            <a:ext cx="1745889" cy="135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5"/>
            <a:ext cx="8358246" cy="228601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Цель создания  экологической тропы:</a:t>
            </a:r>
            <a:r>
              <a:rPr lang="ru-RU" b="1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siz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2" descr="C:\Users\User\Desktop\s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8643998" cy="5214974"/>
          </a:xfrm>
        </p:spPr>
        <p:txBody>
          <a:bodyPr>
            <a:normAutofit fontScale="92500"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ru-RU" sz="3000" b="1" dirty="0">
                <a:solidFill>
                  <a:schemeClr val="tx1"/>
                </a:solidFill>
              </a:rPr>
              <a:t>Развитие познавательного интереса к миру природы, осознания ребенком себя как части природы, чувства ответственности за ее сохранность.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3000" b="1" dirty="0">
                <a:solidFill>
                  <a:schemeClr val="tx1"/>
                </a:solidFill>
              </a:rPr>
              <a:t>Развитие познавательной активности в процессе экспериментирования, наблюдений за объектами и явлениями природы.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3000" b="1" dirty="0">
                <a:solidFill>
                  <a:schemeClr val="tx1"/>
                </a:solidFill>
              </a:rPr>
              <a:t>Повышение экологического сознания педагогов, родителей и воспитанников.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3000" b="1" dirty="0">
                <a:solidFill>
                  <a:schemeClr val="tx1"/>
                </a:solidFill>
              </a:rPr>
              <a:t>Участие детей в посильной для них деятельности по уходу за растениями и животными, по охране и защите природы.</a:t>
            </a:r>
          </a:p>
          <a:p>
            <a:endParaRPr lang="ru-RU" dirty="0"/>
          </a:p>
        </p:txBody>
      </p:sp>
      <p:pic>
        <p:nvPicPr>
          <p:cNvPr id="5" name="Рисунок 8" descr="4347c9a3cc2cd18ae948f9e5a9a0e1b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072330" y="0"/>
            <a:ext cx="1554777" cy="99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4298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cs typeface="Times New Roman" pitchFamily="18" charset="0"/>
              </a:rPr>
              <a:t>Задачи:</a:t>
            </a:r>
            <a:endParaRPr lang="ru-RU" sz="48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siz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12573054" y="3026090"/>
            <a:ext cx="42862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Picture 2" descr="C:\Users\User\Desktop\s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56" y="-29708"/>
            <a:ext cx="9144000" cy="688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8715436" cy="2714644"/>
          </a:xfrm>
        </p:spPr>
        <p:txBody>
          <a:bodyPr>
            <a:normAutofit fontScale="85000" lnSpcReduction="20000"/>
          </a:bodyPr>
          <a:lstStyle/>
          <a:p>
            <a:endParaRPr lang="ru-RU" sz="4800" b="1" dirty="0" smtClean="0">
              <a:solidFill>
                <a:srgbClr val="FF0000"/>
              </a:solidFill>
            </a:endParaRPr>
          </a:p>
          <a:p>
            <a:endParaRPr lang="ru-RU" sz="4800" b="1" dirty="0">
              <a:solidFill>
                <a:srgbClr val="FF0000"/>
              </a:solidFill>
            </a:endParaRPr>
          </a:p>
          <a:p>
            <a:r>
              <a:rPr lang="ru-RU" sz="5800" b="1" dirty="0" smtClean="0">
                <a:solidFill>
                  <a:srgbClr val="FF0000"/>
                </a:solidFill>
              </a:rPr>
              <a:t>Этапы создания и оформления тропы:</a:t>
            </a:r>
            <a:endParaRPr lang="ru-RU" sz="5800" dirty="0"/>
          </a:p>
        </p:txBody>
      </p:sp>
      <p:pic>
        <p:nvPicPr>
          <p:cNvPr id="5" name="Рисунок 8" descr="4347c9a3cc2cd18ae948f9e5a9a0e1b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869953" flipH="1">
            <a:off x="6965154" y="202511"/>
            <a:ext cx="2062616" cy="13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siz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40" y="3886200"/>
            <a:ext cx="71438" cy="18574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8" descr="4347c9a3cc2cd18ae948f9e5a9a0e1b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23024" flipH="1">
            <a:off x="6192717" y="356909"/>
            <a:ext cx="2577266" cy="165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esktop\s1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" y="0"/>
            <a:ext cx="9144000" cy="688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9144000" cy="3214710"/>
          </a:xfrm>
        </p:spPr>
        <p:txBody>
          <a:bodyPr>
            <a:normAutofit fontScale="90000"/>
          </a:bodyPr>
          <a:lstStyle/>
          <a:p>
            <a:pPr algn="l" eaLnBrk="0" hangingPunct="0">
              <a:lnSpc>
                <a:spcPct val="150000"/>
              </a:lnSpc>
              <a:defRPr/>
            </a:pPr>
            <a:r>
              <a:rPr lang="ru-RU" sz="4800" b="1" dirty="0">
                <a:latin typeface="AnastasiaScript" pitchFamily="2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4800" b="1" dirty="0">
                <a:ea typeface="Calibri" pitchFamily="34" charset="0"/>
                <a:cs typeface="Times New Roman" pitchFamily="18" charset="0"/>
              </a:rPr>
              <a:t>. Детальное обследование территории детского </a:t>
            </a:r>
            <a:r>
              <a:rPr lang="ru-RU" sz="4800" b="1" dirty="0" smtClean="0">
                <a:ea typeface="Calibri" pitchFamily="34" charset="0"/>
                <a:cs typeface="Times New Roman" pitchFamily="18" charset="0"/>
              </a:rPr>
              <a:t>сада.</a:t>
            </a:r>
            <a:br>
              <a:rPr lang="ru-RU" sz="4800" b="1" dirty="0" smtClean="0">
                <a:ea typeface="Calibri" pitchFamily="34" charset="0"/>
                <a:cs typeface="Times New Roman" pitchFamily="18" charset="0"/>
              </a:rPr>
            </a:br>
            <a:r>
              <a:rPr lang="ru-RU" sz="3100" b="1" dirty="0" smtClean="0">
                <a:ea typeface="Calibri" pitchFamily="34" charset="0"/>
                <a:cs typeface="Times New Roman" pitchFamily="18" charset="0"/>
              </a:rPr>
              <a:t> 2. </a:t>
            </a:r>
            <a:r>
              <a:rPr lang="ru-RU" sz="4800" b="1" dirty="0" smtClean="0">
                <a:ea typeface="Calibri" pitchFamily="34" charset="0"/>
                <a:cs typeface="Times New Roman" pitchFamily="18" charset="0"/>
              </a:rPr>
              <a:t>Выделение </a:t>
            </a:r>
            <a:r>
              <a:rPr lang="ru-RU" sz="4800" b="1" dirty="0">
                <a:ea typeface="Calibri" pitchFamily="34" charset="0"/>
                <a:cs typeface="Times New Roman" pitchFamily="18" charset="0"/>
              </a:rPr>
              <a:t>наиболее интересных </a:t>
            </a:r>
            <a:r>
              <a:rPr lang="ru-RU" sz="4800" b="1" dirty="0" smtClean="0">
                <a:ea typeface="Calibri" pitchFamily="34" charset="0"/>
                <a:cs typeface="Times New Roman" pitchFamily="18" charset="0"/>
              </a:rPr>
              <a:t>объектов природы.</a:t>
            </a:r>
            <a:endParaRPr lang="ru-RU" sz="4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siz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2" descr="C:\Users\User\Desktop\s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2"/>
            <a:ext cx="9144000" cy="688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GEDC029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428868"/>
            <a:ext cx="6072230" cy="423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8" descr="4347c9a3cc2cd18ae948f9e5a9a0e1b0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886004" flipH="1">
            <a:off x="6882427" y="3157257"/>
            <a:ext cx="2148922" cy="137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01" y="1399642"/>
            <a:ext cx="8643998" cy="5000660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chemeClr val="tx1"/>
                </a:solidFill>
              </a:rPr>
              <a:t>с нанесением маршрута и всех ее объектов в виде кружочков с цифрами или рисунков-символов. </a:t>
            </a:r>
          </a:p>
          <a:p>
            <a:endParaRPr lang="ru-RU" dirty="0"/>
          </a:p>
        </p:txBody>
      </p:sp>
      <p:pic>
        <p:nvPicPr>
          <p:cNvPr id="5" name="Рисунок 8" descr="4347c9a3cc2cd18ae948f9e5a9a0e1b0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28700">
            <a:off x="674378" y="485700"/>
            <a:ext cx="1482289" cy="85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35474"/>
            <a:ext cx="9144000" cy="135729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3. </a:t>
            </a:r>
            <a:r>
              <a:rPr lang="ru-RU" sz="4800" b="1" dirty="0" smtClean="0">
                <a:solidFill>
                  <a:srgbClr val="FF0000"/>
                </a:solidFill>
                <a:latin typeface="+mn-lt"/>
              </a:rPr>
              <a:t>Составление картосхемы тропинки</a:t>
            </a:r>
            <a:endParaRPr lang="ru-RU" sz="4800" b="1" dirty="0">
              <a:latin typeface="+mn-lt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siz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8" descr="4347c9a3cc2cd18ae948f9e5a9a0e1b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902672">
            <a:off x="6863045" y="5365771"/>
            <a:ext cx="2155825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er\Desktop\s1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мама\детский  сад\участок мл.группы\GEDC04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143116"/>
            <a:ext cx="3957531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786058"/>
            <a:ext cx="4143404" cy="3286148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chemeClr val="tx1"/>
                </a:solidFill>
              </a:rPr>
              <a:t>Это я – седой старик,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</a:rPr>
              <a:t>Называюсь Лесовик.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</a:rPr>
              <a:t>Тропу </a:t>
            </a:r>
            <a:r>
              <a:rPr lang="ru-RU" sz="2400" b="1" dirty="0">
                <a:solidFill>
                  <a:schemeClr val="tx1"/>
                </a:solidFill>
              </a:rPr>
              <a:t>я </a:t>
            </a:r>
            <a:r>
              <a:rPr lang="ru-RU" sz="2400" b="1" dirty="0" smtClean="0">
                <a:solidFill>
                  <a:schemeClr val="tx1"/>
                </a:solidFill>
              </a:rPr>
              <a:t>эту сторожу</a:t>
            </a:r>
            <a:r>
              <a:rPr lang="ru-RU" sz="2400" b="1" dirty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</a:rPr>
              <a:t>За порядком здесь </a:t>
            </a:r>
            <a:r>
              <a:rPr lang="ru-RU" sz="2400" b="1" dirty="0" smtClean="0">
                <a:solidFill>
                  <a:schemeClr val="tx1"/>
                </a:solidFill>
              </a:rPr>
              <a:t>слежу.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86" y="836712"/>
            <a:ext cx="8715436" cy="214314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4</a:t>
            </a:r>
            <a:r>
              <a:rPr lang="ru-RU" sz="3100" b="1" dirty="0" smtClean="0">
                <a:solidFill>
                  <a:srgbClr val="FF0000"/>
                </a:solidFill>
                <a:latin typeface="+mj-lt"/>
              </a:rPr>
              <a:t>. </a:t>
            </a:r>
            <a:r>
              <a:rPr lang="ru-RU" sz="4900" b="1" dirty="0" smtClean="0">
                <a:solidFill>
                  <a:srgbClr val="FF0000"/>
                </a:solidFill>
                <a:latin typeface="+mj-lt"/>
              </a:rPr>
              <a:t>Выбор вместе с детьми хозяина тропинки – сказочного персонажа.</a:t>
            </a:r>
            <a:r>
              <a:rPr lang="ru-RU" sz="49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+mj-lt"/>
              </a:rPr>
            </a:b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siz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2" descr="C:\Users\User\Desktop\s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84" y="-41015"/>
            <a:ext cx="9144000" cy="688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428868"/>
            <a:ext cx="8358246" cy="3929090"/>
          </a:xfrm>
        </p:spPr>
        <p:txBody>
          <a:bodyPr>
            <a:normAutofit/>
          </a:bodyPr>
          <a:lstStyle/>
          <a:p>
            <a:pPr indent="450850" algn="just">
              <a:defRPr/>
            </a:pPr>
            <a:r>
              <a:rPr lang="ru-RU" sz="2800" b="1" dirty="0">
                <a:solidFill>
                  <a:schemeClr val="tx1"/>
                </a:solidFill>
              </a:rPr>
              <a:t>Паспорт содержит картосхемы тропинки с указанием изучаемых объектов. Здесь же дается описание точек тропы по заданным схемам. На отдельных листах прикрепляются фотографии или рисунки объектов (желательно несколько фотографий в разное время года) и приводится необходимая для воспитателя информация.</a:t>
            </a:r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8760" y="761989"/>
            <a:ext cx="7772400" cy="207170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5</a:t>
            </a:r>
            <a:r>
              <a:rPr lang="ru-RU" sz="4900" b="1" dirty="0" smtClean="0">
                <a:solidFill>
                  <a:srgbClr val="FF0000"/>
                </a:solidFill>
              </a:rPr>
              <a:t>.</a:t>
            </a:r>
            <a:r>
              <a:rPr lang="ru-RU" sz="4900" dirty="0" smtClean="0">
                <a:solidFill>
                  <a:srgbClr val="FF0000"/>
                </a:solidFill>
              </a:rPr>
              <a:t> </a:t>
            </a:r>
            <a:r>
              <a:rPr lang="ru-RU" sz="4900" b="1" dirty="0" smtClean="0">
                <a:solidFill>
                  <a:srgbClr val="FF0000"/>
                </a:solidFill>
              </a:rPr>
              <a:t>Составление паспорта всех точек тропинки. </a:t>
            </a: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5" name="Рисунок 8" descr="4347c9a3cc2cd18ae948f9e5a9a0e1b0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902672">
            <a:off x="6340204" y="1008053"/>
            <a:ext cx="2155825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siz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857364"/>
            <a:ext cx="7715304" cy="3143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" name="Picture 2" descr="C:\Users\User\Desktop\s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14" y="0"/>
            <a:ext cx="9144000" cy="688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Вкусный и распространенный гриб: где и как собирать сыроежку красную ломкую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5209">
            <a:off x="5885099" y="5330596"/>
            <a:ext cx="1428750" cy="1428750"/>
          </a:xfrm>
          <a:prstGeom prst="rect">
            <a:avLst/>
          </a:prstGeom>
          <a:noFill/>
        </p:spPr>
      </p:pic>
      <p:pic>
        <p:nvPicPr>
          <p:cNvPr id="17" name="Picture 35" descr="https://im3-tub-ru.yandex.net/i?id=1a2925946a77fce7e8da0328b5ea9c96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5143512"/>
            <a:ext cx="2315307" cy="166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http://www.xxlbook.ru/imgh110199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99909">
            <a:off x="6359736" y="3400633"/>
            <a:ext cx="1500198" cy="211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 descr="https://im0-tub-ru.yandex.net/i?id=20c2d24a2bdc45b70438a650f1ad3291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6130">
            <a:off x="5004907" y="3214819"/>
            <a:ext cx="1358179" cy="221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0" descr="https://im1-tub-ru.yandex.net/i?id=3c043c5ad3fe72286cdca2c0c1f6ff9b&amp;n=2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1375034">
            <a:off x="3569735" y="3214897"/>
            <a:ext cx="1497662" cy="217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6" descr="https://im0-tub-ru.yandex.net/i?id=cb491c655d27fd9582733b5cad416a50&amp;n=2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1110910">
            <a:off x="2058125" y="3479522"/>
            <a:ext cx="1603763" cy="198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2" descr="https://im3-tub-ru.yandex.net/i?id=d514de5096d1d5bc41adce51955314e6&amp;n=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0876420">
            <a:off x="660538" y="3549279"/>
            <a:ext cx="1369048" cy="206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 descr="http://img-fotki.yandex.ru/get/3900/a-penek.0/0_3dbf4_c0b5cb17_L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530787">
            <a:off x="7828430" y="1508914"/>
            <a:ext cx="1183084" cy="181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3" descr="E:\мама\детский  сад\развивающая среда\офоромление\Изображение 095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34346">
            <a:off x="6195693" y="1562520"/>
            <a:ext cx="1877003" cy="180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5" descr="C:\Users\Пользователь\Desktop\временная\GEDC0138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440306">
            <a:off x="4761375" y="1298772"/>
            <a:ext cx="1445119" cy="1939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8" descr="https://im2-tub-ru.yandex.net/i?id=5b8e0ef432a7f13496fdddfd4b4e1c49&amp;n=2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86116" y="1285860"/>
            <a:ext cx="157163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4" descr="Ель обыкновенная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1210042">
            <a:off x="1540565" y="1391887"/>
            <a:ext cx="1676676" cy="207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3" descr="Тополь черный или осокорь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rot="21018324">
            <a:off x="157555" y="1701485"/>
            <a:ext cx="1472700" cy="199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28736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ru-RU" sz="4900" b="1" dirty="0" smtClean="0">
                <a:solidFill>
                  <a:srgbClr val="FF0000"/>
                </a:solidFill>
                <a:latin typeface="+mj-lt"/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6</a:t>
            </a:r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. </a:t>
            </a:r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Изготовление выносных знаков, табличек с рисунками, обозначающих каждый объект</a:t>
            </a:r>
            <a:r>
              <a:rPr lang="ru-RU" sz="4000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+mj-lt"/>
              </a:rPr>
            </a:b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219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Экологическая тропа  в детском саду</vt:lpstr>
      <vt:lpstr>Цель создания  экологической тропы: </vt:lpstr>
      <vt:lpstr>Задачи:</vt:lpstr>
      <vt:lpstr>Презентация PowerPoint</vt:lpstr>
      <vt:lpstr>1. Детальное обследование территории детского сада.  2. Выделение наиболее интересных объектов природы.</vt:lpstr>
      <vt:lpstr>3. Составление картосхемы тропинки</vt:lpstr>
      <vt:lpstr>4. Выбор вместе с детьми хозяина тропинки – сказочного персонажа.  </vt:lpstr>
      <vt:lpstr>5. Составление паспорта всех точек тропинки.  </vt:lpstr>
      <vt:lpstr> 6. Изготовление выносных знаков, табличек с рисунками, обозначающих каждый объект </vt:lpstr>
      <vt:lpstr>Формы и методы работы с детьми на                 экологической тропе: </vt:lpstr>
      <vt:lpstr> Формы и методы работы с родителями на экологической тропе:                            </vt:lpstr>
      <vt:lpstr>Объекты экологической тропы:</vt:lpstr>
      <vt:lpstr>   - Чудо - пень» (здесь можно показать детям возможность создания условий второй жизни старых вещей, разглядывать пни с помощью луп)  - «Грибная аллея» (знакомство со «съедобными грибами», «ядовитыми грибами»; воспитывать интерес к грибам, бережное отношение к ним)  - «Белая берёза» (знакомство с березой)  - «Черёмуха красавица» (знакомство с черемухой)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57</cp:revision>
  <dcterms:created xsi:type="dcterms:W3CDTF">2015-04-23T14:23:06Z</dcterms:created>
  <dcterms:modified xsi:type="dcterms:W3CDTF">2019-11-03T08:58:47Z</dcterms:modified>
</cp:coreProperties>
</file>